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9" r:id="rId3"/>
    <p:sldId id="260" r:id="rId4"/>
    <p:sldId id="261" r:id="rId5"/>
    <p:sldId id="294" r:id="rId6"/>
    <p:sldId id="262" r:id="rId7"/>
    <p:sldId id="270" r:id="rId8"/>
    <p:sldId id="291" r:id="rId9"/>
    <p:sldId id="287" r:id="rId10"/>
    <p:sldId id="288" r:id="rId11"/>
    <p:sldId id="292" r:id="rId12"/>
    <p:sldId id="293" r:id="rId13"/>
    <p:sldId id="285" r:id="rId14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78E8B738-47C3-4026-B526-0B9B23E42994}">
          <p14:sldIdLst>
            <p14:sldId id="256"/>
            <p14:sldId id="289"/>
            <p14:sldId id="260"/>
            <p14:sldId id="261"/>
            <p14:sldId id="294"/>
            <p14:sldId id="262"/>
            <p14:sldId id="270"/>
            <p14:sldId id="291"/>
            <p14:sldId id="287"/>
            <p14:sldId id="288"/>
            <p14:sldId id="292"/>
            <p14:sldId id="293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3910" autoAdjust="0"/>
  </p:normalViewPr>
  <p:slideViewPr>
    <p:cSldViewPr snapToGrid="0">
      <p:cViewPr varScale="1">
        <p:scale>
          <a:sx n="76" d="100"/>
          <a:sy n="76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___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神戸大学の交換留学生（派遣）実績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Sheet1!$A$14:$A$25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Sheet1!$B$14:$B$25</c:f>
              <c:numCache>
                <c:formatCode>General</c:formatCode>
                <c:ptCount val="12"/>
                <c:pt idx="0">
                  <c:v>32</c:v>
                </c:pt>
                <c:pt idx="1">
                  <c:v>45</c:v>
                </c:pt>
                <c:pt idx="2">
                  <c:v>54</c:v>
                </c:pt>
                <c:pt idx="3">
                  <c:v>62</c:v>
                </c:pt>
                <c:pt idx="4">
                  <c:v>70</c:v>
                </c:pt>
                <c:pt idx="5">
                  <c:v>70</c:v>
                </c:pt>
                <c:pt idx="6">
                  <c:v>76</c:v>
                </c:pt>
                <c:pt idx="7">
                  <c:v>86</c:v>
                </c:pt>
                <c:pt idx="8">
                  <c:v>91</c:v>
                </c:pt>
                <c:pt idx="9">
                  <c:v>91</c:v>
                </c:pt>
                <c:pt idx="10">
                  <c:v>119</c:v>
                </c:pt>
                <c:pt idx="11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213184"/>
        <c:axId val="224213744"/>
        <c:axId val="0"/>
      </c:bar3DChart>
      <c:catAx>
        <c:axId val="22421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4213744"/>
        <c:crosses val="autoZero"/>
        <c:auto val="1"/>
        <c:lblAlgn val="ctr"/>
        <c:lblOffset val="100"/>
        <c:noMultiLvlLbl val="0"/>
      </c:catAx>
      <c:valAx>
        <c:axId val="22421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400" dirty="0" smtClean="0"/>
                  <a:t>Number</a:t>
                </a:r>
                <a:r>
                  <a:rPr lang="ja-JP" altLang="en-US" sz="1400" baseline="0" dirty="0" smtClean="0"/>
                  <a:t> </a:t>
                </a:r>
                <a:r>
                  <a:rPr lang="en-US" altLang="ja-JP" sz="1400" baseline="0" dirty="0" smtClean="0"/>
                  <a:t>of Students</a:t>
                </a:r>
                <a:endParaRPr lang="en-US" altLang="ja-JP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421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Destination</a:t>
            </a:r>
            <a:r>
              <a:rPr lang="zh-CN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zh-CN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zh-CN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zh-CN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c:rich>
      </c:tx>
      <c:layout>
        <c:manualLayout>
          <c:xMode val="edge"/>
          <c:yMode val="edge"/>
          <c:x val="0.282741592177694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留学先地域（H27）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88BBE9-DB54-4E88-AEA6-9F370DE31531}" type="CELLRANGE">
                      <a:rPr lang="en-US" altLang="ja-JP"/>
                      <a:pPr>
                        <a:defRPr/>
                      </a:pPr>
                      <a:t>[CELLRANGE]</a:t>
                    </a:fld>
                    <a:endParaRPr lang="en-US" altLang="ja-JP" baseline="0" dirty="0"/>
                  </a:p>
                  <a:p>
                    <a:pPr>
                      <a:defRPr/>
                    </a:pPr>
                    <a:fld id="{2BDF859D-3D3A-451F-8CDA-F2E9058CDADA}" type="CATEGORYNAME">
                      <a:rPr lang="en-US" altLang="ja-JP"/>
                      <a:pPr>
                        <a:defRPr/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6410F5B-6A79-49D4-9EEB-05371A375EA5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8EDD3A55-8D90-4F1A-9C49-A2F3470A5972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2.7552781474985003E-3"/>
                  <c:y val="2.70024227764373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15F7E2A-8948-45C5-9F95-238CFD2CEE9F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974563BA-9EDF-471E-B253-E39C3A0B16B6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2F0AE14-2271-44D5-BFFC-0CCB9F69A406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E19EB76F-048A-4B8E-BD5B-33AE4B9FD181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BD1F2B-5E43-43D8-8A9D-FF9FCFE0EFE4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4D38E7E8-CA17-43D1-9468-E9BD9471F242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44ACA4-B0F0-4F2A-94E9-ADDBB2DDB047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53EF89ED-AB1F-40C9-B296-298763340731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9615600-89EC-493A-92D0-7CB690DCA0B8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85B724D9-5E3C-4758-8665-28986CACB238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E19497-9D06-449F-8454-7E2C1B2C1852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62FA2344-CD17-4F2C-BDE3-2B3DBFC9F41C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N.America</c:v>
                </c:pt>
                <c:pt idx="1">
                  <c:v>Oceania</c:v>
                </c:pt>
                <c:pt idx="2">
                  <c:v>Asia</c:v>
                </c:pt>
                <c:pt idx="3">
                  <c:v>UK</c:v>
                </c:pt>
                <c:pt idx="4">
                  <c:v>Germany</c:v>
                </c:pt>
                <c:pt idx="5">
                  <c:v>France</c:v>
                </c:pt>
                <c:pt idx="6">
                  <c:v>Belgium</c:v>
                </c:pt>
                <c:pt idx="7">
                  <c:v>Other Europe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19</c:v>
                </c:pt>
                <c:pt idx="1">
                  <c:v>2</c:v>
                </c:pt>
                <c:pt idx="2">
                  <c:v>12</c:v>
                </c:pt>
                <c:pt idx="3">
                  <c:v>11</c:v>
                </c:pt>
                <c:pt idx="4">
                  <c:v>15</c:v>
                </c:pt>
                <c:pt idx="5">
                  <c:v>11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Sheet1!$B$2:$B$9</c15:f>
                <c15:dlblRangeCache>
                  <c:ptCount val="8"/>
                  <c:pt idx="0">
                    <c:v>19</c:v>
                  </c:pt>
                  <c:pt idx="1">
                    <c:v>2</c:v>
                  </c:pt>
                  <c:pt idx="2">
                    <c:v>12</c:v>
                  </c:pt>
                  <c:pt idx="3">
                    <c:v>11</c:v>
                  </c:pt>
                  <c:pt idx="4">
                    <c:v>15</c:v>
                  </c:pt>
                  <c:pt idx="5">
                    <c:v>11</c:v>
                  </c:pt>
                  <c:pt idx="6">
                    <c:v>10</c:v>
                  </c:pt>
                  <c:pt idx="7">
                    <c:v>30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神戸大学の交換留学生（派遣）実績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Sheet1!$A$14:$A$25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Sheet1!$B$14:$B$25</c:f>
              <c:numCache>
                <c:formatCode>General</c:formatCode>
                <c:ptCount val="12"/>
                <c:pt idx="0">
                  <c:v>32</c:v>
                </c:pt>
                <c:pt idx="1">
                  <c:v>45</c:v>
                </c:pt>
                <c:pt idx="2">
                  <c:v>54</c:v>
                </c:pt>
                <c:pt idx="3">
                  <c:v>62</c:v>
                </c:pt>
                <c:pt idx="4">
                  <c:v>69</c:v>
                </c:pt>
                <c:pt idx="5">
                  <c:v>81</c:v>
                </c:pt>
                <c:pt idx="6">
                  <c:v>87</c:v>
                </c:pt>
                <c:pt idx="7">
                  <c:v>93</c:v>
                </c:pt>
                <c:pt idx="8">
                  <c:v>109</c:v>
                </c:pt>
                <c:pt idx="9">
                  <c:v>116</c:v>
                </c:pt>
                <c:pt idx="10">
                  <c:v>130</c:v>
                </c:pt>
                <c:pt idx="11">
                  <c:v>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217664"/>
        <c:axId val="220375984"/>
        <c:axId val="0"/>
      </c:bar3DChart>
      <c:catAx>
        <c:axId val="22421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0375984"/>
        <c:crosses val="autoZero"/>
        <c:auto val="1"/>
        <c:lblAlgn val="ctr"/>
        <c:lblOffset val="100"/>
        <c:noMultiLvlLbl val="0"/>
      </c:catAx>
      <c:valAx>
        <c:axId val="22037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400" dirty="0" smtClean="0"/>
                  <a:t>Number</a:t>
                </a:r>
                <a:r>
                  <a:rPr lang="ja-JP" altLang="en-US" sz="1400" baseline="0" dirty="0" smtClean="0"/>
                  <a:t> </a:t>
                </a:r>
                <a:r>
                  <a:rPr lang="en-US" altLang="ja-JP" sz="1400" baseline="0" dirty="0" smtClean="0"/>
                  <a:t>of Students</a:t>
                </a:r>
                <a:endParaRPr lang="en-US" altLang="ja-JP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421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nationality</a:t>
            </a:r>
            <a:r>
              <a:rPr lang="zh-CN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zh-CN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zh-CN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zh-CN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c:rich>
      </c:tx>
      <c:layout>
        <c:manualLayout>
          <c:xMode val="edge"/>
          <c:yMode val="edge"/>
          <c:x val="0.282741592177694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留学先地域（H27）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6.1839501828933434E-2"/>
                  <c:y val="-8.867086561616128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88BBE9-DB54-4E88-AEA6-9F370DE31531}" type="CELLRANGE">
                      <a:rPr lang="en-US" altLang="ja-JP"/>
                      <a:pPr>
                        <a:defRPr/>
                      </a:pPr>
                      <a:t>[CELLRANGE]</a:t>
                    </a:fld>
                    <a:endParaRPr lang="en-US" altLang="ja-JP" baseline="0" dirty="0"/>
                  </a:p>
                  <a:p>
                    <a:pPr>
                      <a:defRPr/>
                    </a:pPr>
                    <a:fld id="{2BDF859D-3D3A-451F-8CDA-F2E9058CDADA}" type="CATEGORYNAME">
                      <a:rPr lang="en-US" altLang="ja-JP"/>
                      <a:pPr>
                        <a:defRPr/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1.6132043955373841E-2"/>
                  <c:y val="2.66012596848483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6410F5B-6A79-49D4-9EEB-05371A375EA5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8EDD3A55-8D90-4F1A-9C49-A2F3470A5972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15F7E2A-8948-45C5-9F95-238CFD2CEE9F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974563BA-9EDF-471E-B253-E39C3A0B16B6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2F0AE14-2271-44D5-BFFC-0CCB9F69A406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E19EB76F-048A-4B8E-BD5B-33AE4B9FD181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BD1F2B-5E43-43D8-8A9D-FF9FCFE0EFE4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4D38E7E8-CA17-43D1-9468-E9BD9471F242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44ACA4-B0F0-4F2A-94E9-ADDBB2DDB047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53EF89ED-AB1F-40C9-B296-298763340731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9615600-89EC-493A-92D0-7CB690DCA0B8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85B724D9-5E3C-4758-8665-28986CACB238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E19497-9D06-449F-8454-7E2C1B2C1852}" type="CELLRANG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 altLang="ja-JP" baseline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62FA2344-CD17-4F2C-BDE3-2B3DBFC9F41C}" type="CATEGORYNAME">
                      <a:rPr lang="en-US" altLang="ja-JP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[分類名]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N.America</c:v>
                </c:pt>
                <c:pt idx="1">
                  <c:v>Oceania</c:v>
                </c:pt>
                <c:pt idx="2">
                  <c:v>Asia</c:v>
                </c:pt>
                <c:pt idx="3">
                  <c:v>UK</c:v>
                </c:pt>
                <c:pt idx="4">
                  <c:v>Germany</c:v>
                </c:pt>
                <c:pt idx="5">
                  <c:v>France</c:v>
                </c:pt>
                <c:pt idx="6">
                  <c:v>Italy</c:v>
                </c:pt>
                <c:pt idx="7">
                  <c:v>Other Europe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</c:v>
                </c:pt>
                <c:pt idx="1">
                  <c:v>4</c:v>
                </c:pt>
                <c:pt idx="2">
                  <c:v>60</c:v>
                </c:pt>
                <c:pt idx="3">
                  <c:v>10</c:v>
                </c:pt>
                <c:pt idx="4">
                  <c:v>26</c:v>
                </c:pt>
                <c:pt idx="5">
                  <c:v>21</c:v>
                </c:pt>
                <c:pt idx="6">
                  <c:v>9</c:v>
                </c:pt>
                <c:pt idx="7">
                  <c:v>36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Sheet1!$B$2:$B$9</c15:f>
                <c15:dlblRangeCache>
                  <c:ptCount val="8"/>
                  <c:pt idx="0">
                    <c:v>12</c:v>
                  </c:pt>
                  <c:pt idx="1">
                    <c:v>4</c:v>
                  </c:pt>
                  <c:pt idx="2">
                    <c:v>60</c:v>
                  </c:pt>
                  <c:pt idx="3">
                    <c:v>10</c:v>
                  </c:pt>
                  <c:pt idx="4">
                    <c:v>26</c:v>
                  </c:pt>
                  <c:pt idx="5">
                    <c:v>21</c:v>
                  </c:pt>
                  <c:pt idx="6">
                    <c:v>9</c:v>
                  </c:pt>
                  <c:pt idx="7">
                    <c:v>36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51C0A-FE4C-455E-95F3-382F9E059EB3}" type="datetimeFigureOut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9182-A9EA-4D52-B8D8-0A6B99679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3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r">
              <a:defRPr sz="1300"/>
            </a:lvl1pPr>
          </a:lstStyle>
          <a:p>
            <a:fld id="{DBA745C0-7C9B-4280-82C1-A3115471BAB6}" type="datetimeFigureOut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8" tIns="47844" rIns="95688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8" tIns="47844" rIns="95688" bIns="4784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r">
              <a:defRPr sz="1300"/>
            </a:lvl1pPr>
          </a:lstStyle>
          <a:p>
            <a:fld id="{81B798AE-CC30-4710-9AC7-932F00C76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89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798AE-CC30-4710-9AC7-932F00C761D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772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ja-JP" b="1" smtClean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ハリソン先生</a:t>
            </a:r>
            <a:r>
              <a:rPr lang="en-US" altLang="ja-JP" b="1" smtClean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</a:p>
          <a:p>
            <a:r>
              <a:rPr lang="ja-JP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１点訂正事項についてお知らせいたします。</a:t>
            </a:r>
            <a:endParaRPr lang="en-US" altLang="ja-JP" b="1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ja-JP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手元の「日本語予備教育コース」時間割には申込締切が</a:t>
            </a:r>
            <a:r>
              <a:rPr lang="en-US" altLang="ja-JP" b="1" smtClean="0">
                <a:solidFill>
                  <a:srgbClr val="FF0000"/>
                </a:solidFill>
                <a:latin typeface="Arial" panose="020B0604020202020204" pitchFamily="34" charset="0"/>
              </a:rPr>
              <a:t>4/4</a:t>
            </a:r>
            <a:r>
              <a:rPr lang="ja-JP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となっていますが、正しくは</a:t>
            </a:r>
            <a:r>
              <a:rPr lang="en-US" altLang="ja-JP" b="1" smtClean="0">
                <a:solidFill>
                  <a:srgbClr val="FF0000"/>
                </a:solidFill>
                <a:latin typeface="Arial" panose="020B0604020202020204" pitchFamily="34" charset="0"/>
              </a:rPr>
              <a:t>4/5</a:t>
            </a:r>
            <a:r>
              <a:rPr lang="ja-JP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の</a:t>
            </a:r>
            <a:r>
              <a:rPr lang="en-US" altLang="ja-JP" b="1" smtClean="0">
                <a:solidFill>
                  <a:srgbClr val="FF0000"/>
                </a:solidFill>
                <a:latin typeface="Arial" panose="020B0604020202020204" pitchFamily="34" charset="0"/>
              </a:rPr>
              <a:t>12:00</a:t>
            </a:r>
            <a:r>
              <a:rPr lang="ja-JP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です。</a:t>
            </a:r>
            <a:endParaRPr lang="en-US" altLang="ja-JP" b="1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ja-JP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修正してお詫び申し上げます。</a:t>
            </a:r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EC570A0-26C9-4647-963D-DB06C32DF5E0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2307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今年はシアトルは兵庫県事務所の現地での兵庫県の</a:t>
            </a:r>
            <a:r>
              <a:rPr kumimoji="1" lang="en-US" altLang="ja-JP" dirty="0" smtClean="0"/>
              <a:t>PR,</a:t>
            </a:r>
            <a:r>
              <a:rPr kumimoji="1" lang="ja-JP" altLang="en-US" dirty="0" smtClean="0"/>
              <a:t>企画運営補助をしました。どのように兵庫県をアピールするか現地スタッフとミーティングをしながら作業を進めていきます。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798AE-CC30-4710-9AC7-932F00C761D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56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7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6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166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81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911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7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6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7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3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5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6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8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3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5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5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  <p:sldLayoutId id="2147484023" r:id="rId15"/>
    <p:sldLayoutId id="214748402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81828" y="1159253"/>
            <a:ext cx="8046044" cy="1776548"/>
          </a:xfrm>
        </p:spPr>
        <p:txBody>
          <a:bodyPr/>
          <a:lstStyle/>
          <a:p>
            <a:pPr algn="l"/>
            <a:r>
              <a:rPr lang="en-US" altLang="ja-JP" sz="4400" dirty="0" smtClean="0"/>
              <a:t>Introduction of Services in International Exchange Division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26067" y="4676502"/>
            <a:ext cx="7861179" cy="56170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 smtClean="0"/>
              <a:t>6 September 2016</a:t>
            </a:r>
            <a:endParaRPr kumimoji="1" lang="ja-JP" altLang="en-US" sz="28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126067" y="3874477"/>
            <a:ext cx="8357567" cy="802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dirty="0" smtClean="0">
                <a:solidFill>
                  <a:schemeClr val="accent3">
                    <a:lumMod val="50000"/>
                  </a:schemeClr>
                </a:solidFill>
              </a:rPr>
              <a:t>International Exchange Division</a:t>
            </a:r>
            <a:endParaRPr lang="ja-JP" alt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2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235 -0.08379 L -0.00235 -0.15602 " pathEditMode="relative" rAng="0" ptsTypes="AA">
                                      <p:cBhvr>
                                        <p:cTn id="6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22 0.0007 L -0.18216 0.04074 C -0.16823 0.04977 -0.1474 0.05463 -0.12526 0.05463 C -0.10026 0.05463 -0.08021 0.04977 -0.06628 0.04074 L 0.00078 0.0007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515981" y="270628"/>
            <a:ext cx="2142998" cy="78740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Housing</a:t>
            </a:r>
            <a:endParaRPr lang="ja-JP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19167"/>
              </p:ext>
            </p:extLst>
          </p:nvPr>
        </p:nvGraphicFramePr>
        <p:xfrm>
          <a:off x="989602" y="946896"/>
          <a:ext cx="9855607" cy="5260000"/>
        </p:xfrm>
        <a:graphic>
          <a:graphicData uri="http://schemas.openxmlformats.org/drawingml/2006/table">
            <a:tbl>
              <a:tblPr/>
              <a:tblGrid>
                <a:gridCol w="4290826"/>
                <a:gridCol w="5564781"/>
              </a:tblGrid>
              <a:tr h="9226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Name</a:t>
                      </a:r>
                    </a:p>
                  </a:txBody>
                  <a:tcPr marL="91429" marR="91429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Room Type / Number of rooms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356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Kobe University’s Residential Facilities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>
                        <a:buClr>
                          <a:srgbClr val="FFCC00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  For Single…5</a:t>
                      </a: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</a:rPr>
                        <a:t>dormitories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  (294</a:t>
                      </a: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rooms)</a:t>
                      </a:r>
                    </a:p>
                    <a:p>
                      <a:pPr>
                        <a:spcBef>
                          <a:spcPct val="20000"/>
                        </a:spcBef>
                        <a:buClr>
                          <a:srgbClr val="44546A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  For Couple…2 dormitories  (16 rooms)</a:t>
                      </a:r>
                      <a:endParaRPr lang="ja-JP" alt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ct val="20000"/>
                        </a:spcBef>
                        <a:buClr>
                          <a:srgbClr val="44546A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  For Family…2 dormitories  (7 rooms)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473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400" b="0" dirty="0" smtClean="0">
                          <a:solidFill>
                            <a:prstClr val="black"/>
                          </a:solidFill>
                        </a:rPr>
                        <a:t>Private Dormitories and Residences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>
                        <a:buClr>
                          <a:srgbClr val="FFCC00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For Single…3 dormitories (73 rooms)</a:t>
                      </a:r>
                    </a:p>
                    <a:p>
                      <a:pPr>
                        <a:spcBef>
                          <a:spcPct val="20000"/>
                        </a:spcBef>
                        <a:buClr>
                          <a:srgbClr val="44546A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For Couple…2 dormitories (6 rooms)</a:t>
                      </a:r>
                      <a:endParaRPr lang="ja-JP" alt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542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altLang="ja-JP" sz="2400" b="0" dirty="0" smtClean="0">
                          <a:solidFill>
                            <a:prstClr val="black"/>
                          </a:solidFill>
                        </a:rPr>
                        <a:t>Private Housing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rPr>
                        <a:t>  </a:t>
                      </a:r>
                      <a:r>
                        <a:rPr kumimoji="1" lang="ja-JP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rPr>
                        <a:t>●</a:t>
                      </a:r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rPr>
                        <a:t>Guarantor system</a:t>
                      </a:r>
                    </a:p>
                    <a:p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rPr>
                        <a:t>  To rent a private apartment in Japan, a guarantor is required. If a guarantor cannot be found, the head of International Exchange Division can serve as an institutional guarantor, provided that the student enrolls in [Comprehensive Renter’s Insurance for foreign Students Studying in Japan] and Covenant is added to the lease</a:t>
                      </a:r>
                      <a:r>
                        <a:rPr kumimoji="1" lang="en-US" altLang="ja-JP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rPr>
                        <a:t>contract. 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9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13020" y="156893"/>
            <a:ext cx="9440580" cy="7750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dirty="0"/>
              <a:t>Support </a:t>
            </a:r>
            <a:r>
              <a:rPr lang="en-US" altLang="ja-JP" dirty="0" smtClean="0"/>
              <a:t>System </a:t>
            </a:r>
            <a:r>
              <a:rPr lang="en-US" altLang="ja-JP" dirty="0"/>
              <a:t>for International Students</a:t>
            </a:r>
            <a:endParaRPr lang="ja-JP" altLang="en-US" dirty="0"/>
          </a:p>
        </p:txBody>
      </p:sp>
      <p:graphicFrame>
        <p:nvGraphicFramePr>
          <p:cNvPr id="3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18356"/>
              </p:ext>
            </p:extLst>
          </p:nvPr>
        </p:nvGraphicFramePr>
        <p:xfrm>
          <a:off x="931983" y="1072635"/>
          <a:ext cx="10920047" cy="4915946"/>
        </p:xfrm>
        <a:graphic>
          <a:graphicData uri="http://schemas.openxmlformats.org/drawingml/2006/table">
            <a:tbl>
              <a:tblPr/>
              <a:tblGrid>
                <a:gridCol w="4759726"/>
                <a:gridCol w="6160321"/>
              </a:tblGrid>
              <a:tr h="103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①Tutors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Each international student is supported by a tutor with the aim of helping and improving the effectiveness of study and research for the first two years for undergraduate students and one year for research students. 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307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②Advice Service for International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Students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>
                        <a:buClr>
                          <a:srgbClr val="FFCC00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</a:rPr>
                        <a:t>Center for International Education 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and most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</a:rPr>
                        <a:t> Faculties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, full-time teaching staff will listen and give advice to international students with problems arising in their study at Kobe University and daily life in Japan. 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2400" b="0" dirty="0" smtClean="0">
                          <a:solidFill>
                            <a:prstClr val="black"/>
                          </a:solidFill>
                        </a:rPr>
                        <a:t>③Japanese Language Course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>
                        <a:buClr>
                          <a:srgbClr val="FFCC00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</a:rPr>
                        <a:t>Center for International Education offers 3 Japanese Language courses.</a:t>
                      </a:r>
                      <a:endParaRPr lang="ja-JP" alt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695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altLang="ja-JP" sz="2400" b="0" dirty="0" smtClean="0">
                          <a:solidFill>
                            <a:prstClr val="black"/>
                          </a:solidFill>
                        </a:rPr>
                        <a:t>④The Foreign Student </a:t>
                      </a:r>
                      <a:r>
                        <a:rPr lang="ja-JP" altLang="en-US" sz="2400" b="0" dirty="0" smtClean="0">
                          <a:solidFill>
                            <a:prstClr val="black"/>
                          </a:solidFill>
                        </a:rPr>
                        <a:t>　</a:t>
                      </a:r>
                      <a:endParaRPr lang="en-US" altLang="ja-JP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ja-JP" altLang="en-US" sz="2400" b="0" dirty="0" smtClean="0">
                          <a:solidFill>
                            <a:prstClr val="black"/>
                          </a:solidFill>
                        </a:rPr>
                        <a:t>　</a:t>
                      </a:r>
                      <a:r>
                        <a:rPr lang="en-US" altLang="ja-JP" sz="2400" b="0" dirty="0" smtClean="0">
                          <a:solidFill>
                            <a:prstClr val="black"/>
                          </a:solidFill>
                        </a:rPr>
                        <a:t>Assistance Fund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rPr>
                        <a:t>The Foreign Student Assistance Fund was established to give support to international students studying at Kobe University. 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⑤Truss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Truss is an extracurricular activity group officially approved by Kobe University. Truss offers support to international students and manages international exchange activities.</a:t>
                      </a:r>
                    </a:p>
                    <a:p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71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847850" y="17463"/>
          <a:ext cx="8496300" cy="6772278"/>
        </p:xfrm>
        <a:graphic>
          <a:graphicData uri="http://schemas.openxmlformats.org/drawingml/2006/table">
            <a:tbl>
              <a:tblPr/>
              <a:tblGrid>
                <a:gridCol w="726543"/>
                <a:gridCol w="2541265"/>
                <a:gridCol w="2636400"/>
                <a:gridCol w="2592092"/>
              </a:tblGrid>
              <a:tr h="52883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日本語授業コース／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JAPANESE LANGUAGE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COURSES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5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コース名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日本語予備教育コース　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総合日本語コース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日本語・日本事情コース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42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Course name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Intensive Japanese Language Course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Integrated　Japanese　Language Course 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Japanese Language-Japanese Studies Course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81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レベル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初級～中上級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初級～上級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上級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4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Level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Elementary 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Upper Intermediate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Elementary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Advanced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Advanced 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780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対象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学部・大学院正規生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学部・院特別聴講学生　　　　　　　           　　　　　  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研究生・特別研究学生も応募可能（聴講）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学部・大学院正規生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学部・院特別聴講学生　　　　　　　           　　　　　  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研究生・特別研究学生も応募可能（聴講）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学部正規生、学部特別聴講学生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　　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院生や研究生も聴講のみ可能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45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Eligibility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Regular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tudents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Special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Auditing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tudents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*Research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Students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and Special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Research Students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can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audit the course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Regular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tudents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Special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Auditing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tudents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*Research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Students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and Special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Research Students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can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audit the course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Undergraduate Students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Special Auditing Students(undergraduate) 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</a:t>
                      </a: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*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Graduated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students, Special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Auditing Students(graduate)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and Research students can audit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the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course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0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特徴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集中的に日本語を学ぶ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週８－１０コマ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★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基本的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に国費留学生向け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　　　なので空きがあれば履修可能です。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科目から何科目でも自由に受講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できる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技能・レベル別クラス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セミインテンシブコースもあり（週４コマ）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科目から何科目でも自由に受講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できる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技能別クラス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548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feature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Intensive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course (8-10 classes per week)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           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    ★Basically this course is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for MEXT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Students and you can participate when there is an opening.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You are able to take one or more classes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which differed by levels and skills.</a:t>
                      </a: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Semi intensive course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 are available.</a:t>
                      </a: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(4 classes per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week)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You are able to take one or more classes which differed by skills.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申込方法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指導教員からの申込が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必須　　　　　　　</a:t>
                      </a:r>
                      <a:r>
                        <a:rPr lang="en-US" altLang="ja-JP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(4/5 12:00 p.m.</a:t>
                      </a:r>
                      <a:r>
                        <a:rPr lang="ja-JP" altLang="en-US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締切</a:t>
                      </a:r>
                      <a:r>
                        <a:rPr lang="ja-JP" alt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「うり</a:t>
                      </a: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ぼ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ーネット」で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登録（正規生）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   　　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もしくは、所属部局へ履修届を提出する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「うり</a:t>
                      </a:r>
                      <a:r>
                        <a:rPr lang="ja-JP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ぼ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ーネット」で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登録（正規生）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もしくは、所属部局へ履修届を提出する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60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registration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Application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should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be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submited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by your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supervisor. </a:t>
                      </a:r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(Deadline April </a:t>
                      </a:r>
                      <a:r>
                        <a:rPr lang="en-US" altLang="ja-JP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r>
                        <a:rPr lang="en-US" sz="1100" b="1" i="0" u="sng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th</a:t>
                      </a:r>
                      <a:r>
                        <a:rPr lang="en-US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12:00 </a:t>
                      </a:r>
                      <a:r>
                        <a:rPr lang="en-US" altLang="ja-JP" sz="1100" b="1" i="0" u="sng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p.m</a:t>
                      </a:r>
                      <a:r>
                        <a:rPr lang="en-US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Registration via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web (Regular students)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submit a registration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form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to the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office of </a:t>
                      </a:r>
                    </a:p>
                    <a:p>
                      <a:pPr algn="ctr" fontAlgn="ctr"/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your faculty/school.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Registration via web (Regular students) or submit a registration form to the</a:t>
                      </a:r>
                      <a:r>
                        <a:rPr lang="en-US" altLang="ja-JP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office of </a:t>
                      </a:r>
                    </a:p>
                    <a:p>
                      <a:pPr algn="ctr" fontAlgn="ctr"/>
                      <a:r>
                        <a:rPr lang="en-US" altLang="ja-JP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your faculty/school.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単位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/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credit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×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×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 marL="7243" marR="7243" marT="72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9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43" marR="7243" marT="72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494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16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詳細</a:t>
                      </a:r>
                      <a:r>
                        <a:rPr lang="ja-JP" altLang="en-US" sz="1600" b="1" i="0" u="sng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スケジュールについては時間割表をご覧ください　</a:t>
                      </a:r>
                      <a:r>
                        <a:rPr lang="ja-JP" altLang="en-US" sz="16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　　　　　　　　　　　　　　　　　　　　　＊</a:t>
                      </a:r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For 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further information, please check each class timetable</a:t>
                      </a:r>
                    </a:p>
                  </a:txBody>
                  <a:tcPr marL="7243" marR="7243" marT="72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4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68313" y="260350"/>
            <a:ext cx="8229600" cy="865188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ヤゲウォ大学</a:t>
            </a:r>
            <a:r>
              <a:rPr lang="en-US" altLang="ja-JP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Erasmus+</a:t>
            </a:r>
            <a:r>
              <a:rPr lang="ja-JP" alt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プログラム</a:t>
            </a:r>
            <a:r>
              <a:rPr lang="ja-JP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ja-JP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ja-JP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（大学院生向け奨学金付き 派遣プログラム）</a:t>
            </a:r>
            <a:endParaRPr lang="en-US" altLang="ja-JP" sz="3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938213" y="1446213"/>
            <a:ext cx="8620315" cy="5052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/>
              <a:t>　全学</a:t>
            </a:r>
            <a:r>
              <a:rPr lang="ja-JP" altLang="en-US" sz="2400" dirty="0"/>
              <a:t>協定校であるヤゲウォ</a:t>
            </a:r>
            <a:r>
              <a:rPr lang="ja-JP" altLang="en-US" sz="2400" dirty="0" smtClean="0"/>
              <a:t>大学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ポーランド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へ、</a:t>
            </a:r>
            <a:r>
              <a:rPr lang="en-US" altLang="ja-JP" sz="2400" dirty="0" smtClean="0"/>
              <a:t>Erasmus+</a:t>
            </a:r>
            <a:r>
              <a:rPr lang="ja-JP" altLang="en-US" sz="2400" dirty="0" smtClean="0"/>
              <a:t>派遣交換学生として留学します。交換</a:t>
            </a:r>
            <a:r>
              <a:rPr lang="ja-JP" altLang="en-US" sz="2400" dirty="0"/>
              <a:t>留学とは別の新規のプログラムです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ja-JP" altLang="en-US" sz="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ja-JP" altLang="en-U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対象学生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ja-JP" altLang="en-US" sz="2400" dirty="0"/>
              <a:t>全研究科の大学院生（修士課程又は博士課程）</a:t>
            </a:r>
            <a:endParaRPr lang="en-US" altLang="ja-JP" sz="24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ja-JP" altLang="en-US" sz="2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派遣</a:t>
            </a:r>
            <a:r>
              <a:rPr lang="ja-JP" altLang="en-U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人数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en-US" altLang="ja-JP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名（修士</a:t>
            </a:r>
            <a:r>
              <a:rPr lang="en-US" altLang="ja-JP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名、博士</a:t>
            </a:r>
            <a:r>
              <a:rPr lang="en-US" altLang="ja-JP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名）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ja-JP" altLang="en-U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派遣期間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en-US" altLang="ja-JP" sz="2400" dirty="0"/>
              <a:t>2016</a:t>
            </a:r>
            <a:r>
              <a:rPr lang="ja-JP" altLang="en-US" sz="2400" dirty="0"/>
              <a:t>年</a:t>
            </a:r>
            <a:r>
              <a:rPr lang="en-US" altLang="ja-JP" sz="2400" dirty="0"/>
              <a:t>10</a:t>
            </a:r>
            <a:r>
              <a:rPr lang="ja-JP" altLang="en-US" sz="2400" dirty="0"/>
              <a:t>月～</a:t>
            </a:r>
            <a:r>
              <a:rPr lang="en-US" altLang="ja-JP" sz="2400" dirty="0"/>
              <a:t>2017</a:t>
            </a:r>
            <a:r>
              <a:rPr lang="ja-JP" altLang="en-US" sz="2400" dirty="0"/>
              <a:t>年</a:t>
            </a:r>
            <a:r>
              <a:rPr lang="en-US" altLang="ja-JP" sz="2400" dirty="0"/>
              <a:t>2</a:t>
            </a:r>
            <a:r>
              <a:rPr lang="ja-JP" altLang="en-US" sz="2400" dirty="0"/>
              <a:t>月（</a:t>
            </a:r>
            <a:r>
              <a:rPr lang="en-US" altLang="ja-JP" sz="2400" dirty="0"/>
              <a:t>1</a:t>
            </a:r>
            <a:r>
              <a:rPr lang="ja-JP" altLang="en-US" sz="2400" dirty="0"/>
              <a:t>学期；</a:t>
            </a:r>
            <a:r>
              <a:rPr lang="en-US" altLang="ja-JP" sz="2400" dirty="0"/>
              <a:t>5</a:t>
            </a:r>
            <a:r>
              <a:rPr lang="ja-JP" altLang="en-US" sz="2400" dirty="0"/>
              <a:t>ヶ月間</a:t>
            </a:r>
            <a:r>
              <a:rPr lang="ja-JP" altLang="en-US" sz="2400" dirty="0" smtClean="0"/>
              <a:t>のみ）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ja-JP" altLang="en-US" sz="2400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奨学</a:t>
            </a:r>
            <a:r>
              <a:rPr lang="ja-JP" altLang="en-US" sz="2400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金</a:t>
            </a: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</a:t>
            </a: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から奨学金が支給されます</a:t>
            </a:r>
            <a:endParaRPr lang="en-US" altLang="ja-JP" sz="24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　（</a:t>
            </a: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</a:rPr>
              <a:t>月額</a:t>
            </a: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750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ユーロ</a:t>
            </a: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×5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ヶ月間、渡航費</a:t>
            </a: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1100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ユーロ</a:t>
            </a: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</a:rPr>
              <a:t>）</a:t>
            </a:r>
            <a:endParaRPr lang="en-US" altLang="ja-JP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u="sng" dirty="0" smtClean="0"/>
              <a:t>語学要件</a:t>
            </a:r>
            <a:r>
              <a:rPr lang="ja-JP" altLang="en-US" sz="2400" dirty="0" smtClean="0"/>
              <a:t>：ポーランド語</a:t>
            </a:r>
            <a:r>
              <a:rPr lang="en-US" altLang="ja-JP" sz="2400" dirty="0" smtClean="0"/>
              <a:t> or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英語能力</a:t>
            </a:r>
            <a:r>
              <a:rPr lang="en-US" altLang="ja-JP" sz="2400" dirty="0" smtClean="0"/>
              <a:t>(B2</a:t>
            </a:r>
            <a:r>
              <a:rPr lang="ja-JP" altLang="en-US" sz="2400" dirty="0" smtClean="0"/>
              <a:t>レベル）　　　　　　　　　　　　　　　　　　　　　　　</a:t>
            </a:r>
            <a:r>
              <a:rPr lang="en-US" altLang="ja-JP" sz="2400" dirty="0" smtClean="0"/>
              <a:t>				IELTS 5.5 or </a:t>
            </a:r>
            <a:r>
              <a:rPr lang="en-US" altLang="ja-JP" sz="2400" dirty="0" err="1" smtClean="0"/>
              <a:t>iBT</a:t>
            </a:r>
            <a:r>
              <a:rPr lang="en-US" altLang="ja-JP" sz="2400" dirty="0" smtClean="0"/>
              <a:t> 72 or </a:t>
            </a:r>
            <a:r>
              <a:rPr lang="ja-JP" altLang="en-US" sz="2400" dirty="0" smtClean="0"/>
              <a:t>言語教員の評価書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endParaRPr lang="ja-JP" altLang="en-US" sz="2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87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58214" cy="1046922"/>
          </a:xfrm>
        </p:spPr>
        <p:txBody>
          <a:bodyPr>
            <a:normAutofit fontScale="90000"/>
          </a:bodyPr>
          <a:lstStyle/>
          <a:p>
            <a:r>
              <a:rPr lang="en-US" altLang="ja-JP" sz="4000" dirty="0" smtClean="0"/>
              <a:t>Organization &amp; Responsibilities</a:t>
            </a:r>
            <a:br>
              <a:rPr lang="en-US" altLang="ja-JP" sz="4000" dirty="0" smtClean="0"/>
            </a:br>
            <a:r>
              <a:rPr lang="en-US" altLang="ja-JP" sz="2700" dirty="0" smtClean="0"/>
              <a:t>of International Exchange Division</a:t>
            </a:r>
            <a:endParaRPr kumimoji="1" lang="ja-JP" altLang="en-US" sz="27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47420"/>
            <a:ext cx="9263500" cy="4480560"/>
          </a:xfrm>
        </p:spPr>
        <p:txBody>
          <a:bodyPr/>
          <a:lstStyle/>
          <a:p>
            <a:r>
              <a:rPr kumimoji="1" lang="en-US" altLang="ja-JP" dirty="0" smtClean="0"/>
              <a:t>Head of Int’l Exchange Division -Mr. Tsutomu NAKANOSHITA</a:t>
            </a:r>
          </a:p>
          <a:p>
            <a:pPr lvl="1"/>
            <a:r>
              <a:rPr lang="en-US" altLang="ja-JP" dirty="0" smtClean="0"/>
              <a:t>Deputy Head –Mr. Takashi UEOKA</a:t>
            </a:r>
          </a:p>
          <a:p>
            <a:pPr lvl="2"/>
            <a:r>
              <a:rPr lang="en-US" altLang="ja-JP" dirty="0" smtClean="0"/>
              <a:t>Life/Study Support Group (6 staff members)</a:t>
            </a:r>
          </a:p>
          <a:p>
            <a:pPr lvl="3"/>
            <a:r>
              <a:rPr lang="en-US" altLang="ja-JP" dirty="0"/>
              <a:t>Section Head, Ms. </a:t>
            </a:r>
            <a:r>
              <a:rPr lang="en-US" altLang="ja-JP" dirty="0" smtClean="0"/>
              <a:t>Maya UEMURA : in charge of General Affairs of Division and Center</a:t>
            </a:r>
          </a:p>
          <a:p>
            <a:pPr lvl="3"/>
            <a:r>
              <a:rPr lang="en-US" altLang="ja-JP" dirty="0" smtClean="0"/>
              <a:t>Section Head, Ms. Mariko SUGA: in charge of In-coming visiting researchers</a:t>
            </a:r>
            <a:endParaRPr lang="en-US" altLang="ja-JP" dirty="0"/>
          </a:p>
          <a:p>
            <a:pPr lvl="3"/>
            <a:r>
              <a:rPr lang="en-US" altLang="ja-JP" dirty="0"/>
              <a:t>Section Head, Ms. </a:t>
            </a:r>
            <a:r>
              <a:rPr lang="en-US" altLang="ja-JP" dirty="0" err="1"/>
              <a:t>Ayumi</a:t>
            </a:r>
            <a:r>
              <a:rPr lang="en-US" altLang="ja-JP" dirty="0"/>
              <a:t> </a:t>
            </a:r>
            <a:r>
              <a:rPr lang="en-US" altLang="ja-JP" dirty="0" smtClean="0"/>
              <a:t>TANIGUCHI:  in charge of Scholarship, Housing, Visa</a:t>
            </a:r>
          </a:p>
          <a:p>
            <a:pPr lvl="2"/>
            <a:r>
              <a:rPr lang="en-US" altLang="ja-JP" dirty="0" smtClean="0"/>
              <a:t>International Student Exchange Group (8 staff members)</a:t>
            </a:r>
          </a:p>
          <a:p>
            <a:pPr lvl="3"/>
            <a:r>
              <a:rPr lang="en-US" altLang="ja-JP" dirty="0" smtClean="0"/>
              <a:t>Section Head</a:t>
            </a:r>
            <a:r>
              <a:rPr lang="en-US" altLang="ja-JP" dirty="0"/>
              <a:t>, Mr. Yuichi </a:t>
            </a:r>
            <a:r>
              <a:rPr lang="en-US" altLang="ja-JP" dirty="0" smtClean="0"/>
              <a:t>TOKUDA: in charge of Government Scholarship Students, Student Affairs of Center for International Education</a:t>
            </a:r>
          </a:p>
          <a:p>
            <a:pPr lvl="3"/>
            <a:r>
              <a:rPr lang="en-US" altLang="ja-JP" dirty="0"/>
              <a:t>Section Head, Ms. Naomi </a:t>
            </a:r>
            <a:r>
              <a:rPr lang="en-US" altLang="ja-JP" dirty="0" smtClean="0"/>
              <a:t>GOTO: in charge of Exchange </a:t>
            </a:r>
            <a:r>
              <a:rPr lang="en-US" altLang="ja-JP" dirty="0"/>
              <a:t>Program, Scholarship for Exchange students</a:t>
            </a:r>
          </a:p>
          <a:p>
            <a:pPr lvl="3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6293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25159" y="133350"/>
            <a:ext cx="8229600" cy="865188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altLang="ja-JP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 Partners </a:t>
            </a:r>
            <a:r>
              <a:rPr lang="en-US" altLang="ja-JP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–Inter-University Agreement-</a:t>
            </a:r>
            <a:endParaRPr lang="ja-JP" altLang="en-US" sz="32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486649" y="998538"/>
            <a:ext cx="4400550" cy="57378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Inter-Faculty Agreement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Number of institutions students of each faculty can go on exchange</a:t>
            </a:r>
            <a:endParaRPr lang="ja-JP" altLang="en-US" sz="1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altLang="ja-JP" sz="1800" dirty="0" smtClean="0"/>
              <a:t>Humanities</a:t>
            </a:r>
            <a:r>
              <a:rPr lang="ja-JP" altLang="en-US" sz="1800" dirty="0" smtClean="0"/>
              <a:t>　              </a:t>
            </a:r>
            <a:r>
              <a:rPr lang="en-US" altLang="ja-JP" sz="1800" dirty="0" smtClean="0"/>
              <a:t>16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Inter-cultural Studies  43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Human Development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  </a:t>
            </a:r>
            <a:r>
              <a:rPr lang="en-US" altLang="ja-JP" sz="1800" dirty="0" smtClean="0"/>
              <a:t>16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Law</a:t>
            </a:r>
            <a:r>
              <a:rPr lang="ja-JP" altLang="en-US" sz="1800" dirty="0" smtClean="0"/>
              <a:t>	　                      </a:t>
            </a:r>
            <a:r>
              <a:rPr lang="en-US" altLang="ja-JP" sz="1800" dirty="0" smtClean="0"/>
              <a:t>29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Economics</a:t>
            </a:r>
            <a:r>
              <a:rPr lang="ja-JP" altLang="en-US" sz="1800" dirty="0" smtClean="0"/>
              <a:t>	　               </a:t>
            </a:r>
            <a:r>
              <a:rPr lang="en-US" altLang="ja-JP" sz="1800" dirty="0" smtClean="0"/>
              <a:t>2</a:t>
            </a:r>
            <a:r>
              <a:rPr lang="en-US" altLang="ja-JP" sz="1800" dirty="0"/>
              <a:t>9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Business</a:t>
            </a:r>
            <a:r>
              <a:rPr lang="ja-JP" altLang="en-US" sz="1800" dirty="0" smtClean="0"/>
              <a:t>	　               </a:t>
            </a:r>
            <a:r>
              <a:rPr lang="en-US" altLang="ja-JP" sz="1800" dirty="0" smtClean="0"/>
              <a:t>21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Science</a:t>
            </a:r>
            <a:r>
              <a:rPr lang="ja-JP" altLang="en-US" sz="1800" dirty="0" smtClean="0"/>
              <a:t>	　                 </a:t>
            </a:r>
            <a:r>
              <a:rPr lang="en-US" altLang="ja-JP" sz="1800" dirty="0" smtClean="0"/>
              <a:t>1</a:t>
            </a:r>
          </a:p>
          <a:p>
            <a:pPr lvl="1"/>
            <a:r>
              <a:rPr lang="en-US" altLang="ja-JP" sz="1800" dirty="0" smtClean="0"/>
              <a:t>Medicine				0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Engineering </a:t>
            </a:r>
            <a:r>
              <a:rPr lang="ja-JP" altLang="en-US" sz="1800" dirty="0" smtClean="0"/>
              <a:t>               </a:t>
            </a:r>
            <a:r>
              <a:rPr lang="en-US" altLang="ja-JP" sz="1800" dirty="0" smtClean="0"/>
              <a:t>14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Agriculture</a:t>
            </a:r>
            <a:r>
              <a:rPr lang="ja-JP" altLang="en-US" sz="1800" dirty="0" smtClean="0"/>
              <a:t>	　          </a:t>
            </a:r>
            <a:r>
              <a:rPr lang="en-US" altLang="ja-JP" sz="1800" dirty="0" smtClean="0"/>
              <a:t>2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Maritime Science</a:t>
            </a:r>
            <a:r>
              <a:rPr lang="ja-JP" altLang="en-US" sz="1800" dirty="0" smtClean="0"/>
              <a:t>	    </a:t>
            </a:r>
            <a:r>
              <a:rPr lang="en-US" altLang="ja-JP" sz="1800" dirty="0" smtClean="0"/>
              <a:t>14</a:t>
            </a:r>
            <a:endParaRPr lang="ja-JP" altLang="en-US" sz="1800" dirty="0" smtClean="0"/>
          </a:p>
          <a:p>
            <a:pPr lvl="1"/>
            <a:r>
              <a:rPr lang="en-US" altLang="ja-JP" sz="1800" dirty="0" smtClean="0"/>
              <a:t>International Cooperation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4</a:t>
            </a:r>
            <a:endParaRPr lang="ja-JP" altLang="en-US" sz="1800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7108"/>
              </p:ext>
            </p:extLst>
          </p:nvPr>
        </p:nvGraphicFramePr>
        <p:xfrm>
          <a:off x="625159" y="945198"/>
          <a:ext cx="6926898" cy="584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445"/>
                <a:gridCol w="1571729"/>
                <a:gridCol w="4207724"/>
              </a:tblGrid>
              <a:tr h="24065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Country/</a:t>
                      </a:r>
                      <a:r>
                        <a:rPr kumimoji="1" lang="en-US" altLang="ja-JP" sz="1400" b="1" baseline="0" dirty="0" smtClean="0">
                          <a:solidFill>
                            <a:schemeClr val="bg1"/>
                          </a:solidFill>
                        </a:rPr>
                        <a:t> Region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Overseas</a:t>
                      </a:r>
                      <a:r>
                        <a:rPr kumimoji="1" lang="en-US" altLang="ja-JP" sz="1600" b="1" baseline="0" dirty="0" smtClean="0">
                          <a:solidFill>
                            <a:schemeClr val="bg1"/>
                          </a:solidFill>
                        </a:rPr>
                        <a:t> University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North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America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U.S.A.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The University of Pittsburgh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Canada</a:t>
                      </a: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University of Ottawa</a:t>
                      </a: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Oceania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Australia</a:t>
                      </a: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The University of Queensland</a:t>
                      </a: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The University of Western Australia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Europe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U.K.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SOAS, University of London</a:t>
                      </a: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France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Université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Panthéon-Assas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(Paris II)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Université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Paris Diderot-Paris 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fr-FR" altLang="ja-JP" sz="1200" b="0" dirty="0" smtClean="0">
                          <a:solidFill>
                            <a:schemeClr val="tx1"/>
                          </a:solidFill>
                        </a:rPr>
                        <a:t>Université de Paris Ouest Nanterre La Défense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Austria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University of Graz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Czech Republic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Charles University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Netherlands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Leiden University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Ca'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Foscari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University of Venice</a:t>
                      </a: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University of Bologna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Bulgaria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Sofia University St.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Kliment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Ohridski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Poland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Jagiellonian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University in Krakow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Trier University</a:t>
                      </a: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Kiel University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Asia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Seoul National University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Wuhan University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Tsinghua University	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Shanghai Jiao Tong University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59"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Taiwan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National Taiwan University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3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265923" y="208991"/>
            <a:ext cx="4982238" cy="6448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2800" i="1" dirty="0" smtClean="0"/>
              <a:t>Out-going Exchange students</a:t>
            </a:r>
            <a:endParaRPr lang="ja-JP" altLang="en-US" sz="2800" i="1" dirty="0" smtClean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966440"/>
              </p:ext>
            </p:extLst>
          </p:nvPr>
        </p:nvGraphicFramePr>
        <p:xfrm>
          <a:off x="265923" y="957486"/>
          <a:ext cx="4982238" cy="292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グラフ 21"/>
          <p:cNvGraphicFramePr/>
          <p:nvPr>
            <p:extLst>
              <p:ext uri="{D42A27DB-BD31-4B8C-83A1-F6EECF244321}">
                <p14:modId xmlns:p14="http://schemas.microsoft.com/office/powerpoint/2010/main" val="3840456162"/>
              </p:ext>
            </p:extLst>
          </p:nvPr>
        </p:nvGraphicFramePr>
        <p:xfrm>
          <a:off x="452375" y="3987374"/>
          <a:ext cx="4609335" cy="2821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420884"/>
              </p:ext>
            </p:extLst>
          </p:nvPr>
        </p:nvGraphicFramePr>
        <p:xfrm>
          <a:off x="5430124" y="957486"/>
          <a:ext cx="5080560" cy="292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748539748"/>
              </p:ext>
            </p:extLst>
          </p:nvPr>
        </p:nvGraphicFramePr>
        <p:xfrm>
          <a:off x="5785625" y="3987374"/>
          <a:ext cx="4508749" cy="274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785625" y="208991"/>
            <a:ext cx="5035164" cy="56724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2800" i="1" dirty="0" smtClean="0"/>
              <a:t>In-coming Exchange students</a:t>
            </a:r>
            <a:endParaRPr lang="ja-JP" alt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3256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317500"/>
            <a:ext cx="8453966" cy="660400"/>
          </a:xfrm>
        </p:spPr>
        <p:txBody>
          <a:bodyPr/>
          <a:lstStyle/>
          <a:p>
            <a:r>
              <a:rPr lang="en-US" altLang="ja-JP" dirty="0" smtClean="0"/>
              <a:t>Exchanges between JD and KU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31705"/>
              </p:ext>
            </p:extLst>
          </p:nvPr>
        </p:nvGraphicFramePr>
        <p:xfrm>
          <a:off x="677334" y="1003300"/>
          <a:ext cx="11070166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470"/>
                <a:gridCol w="4898903"/>
                <a:gridCol w="816260"/>
                <a:gridCol w="3692607"/>
                <a:gridCol w="8129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Year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JU</a:t>
                      </a:r>
                      <a:r>
                        <a:rPr kumimoji="1" lang="en-US" altLang="ja-JP" baseline="0" dirty="0" smtClean="0"/>
                        <a:t> to KU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Period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KU to JU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Period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 Intercultural Studies (</a:t>
                      </a:r>
                      <a:r>
                        <a:rPr kumimoji="1" lang="ja-JP" altLang="en-US" dirty="0" smtClean="0"/>
                        <a:t>国文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From Intercultural</a:t>
                      </a:r>
                      <a:r>
                        <a:rPr kumimoji="1" lang="en-US" altLang="ja-JP" baseline="0" dirty="0" smtClean="0"/>
                        <a:t> Studies (</a:t>
                      </a:r>
                      <a:r>
                        <a:rPr kumimoji="1" lang="ja-JP" altLang="en-US" baseline="0" dirty="0" smtClean="0"/>
                        <a:t>国文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 </a:t>
                      </a:r>
                      <a:r>
                        <a:rPr kumimoji="1" lang="en-US" altLang="ja-JP" dirty="0" err="1" smtClean="0"/>
                        <a:t>Grad.School</a:t>
                      </a:r>
                      <a:r>
                        <a:rPr kumimoji="1" lang="en-US" altLang="ja-JP" dirty="0" smtClean="0"/>
                        <a:t> of Humanities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人文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From Intercultural</a:t>
                      </a:r>
                      <a:r>
                        <a:rPr kumimoji="1" lang="en-US" altLang="ja-JP" baseline="0" dirty="0" smtClean="0"/>
                        <a:t> Studies (</a:t>
                      </a:r>
                      <a:r>
                        <a:rPr kumimoji="1" lang="ja-JP" altLang="en-US" baseline="0" dirty="0" smtClean="0"/>
                        <a:t>国文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From Intercultural</a:t>
                      </a:r>
                      <a:r>
                        <a:rPr kumimoji="1" lang="en-US" altLang="ja-JP" baseline="0" dirty="0" smtClean="0"/>
                        <a:t> Studies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国文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 Intercultural Studies (</a:t>
                      </a:r>
                      <a:r>
                        <a:rPr kumimoji="1" lang="ja-JP" altLang="en-US" dirty="0" smtClean="0"/>
                        <a:t>国文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 </a:t>
                      </a:r>
                      <a:r>
                        <a:rPr kumimoji="1" lang="en-US" altLang="ja-JP" dirty="0" err="1" smtClean="0"/>
                        <a:t>Grad.</a:t>
                      </a:r>
                      <a:r>
                        <a:rPr kumimoji="1" lang="en-US" altLang="ja-JP" baseline="0" dirty="0" err="1" smtClean="0"/>
                        <a:t>School</a:t>
                      </a:r>
                      <a:r>
                        <a:rPr kumimoji="1" lang="en-US" altLang="ja-JP" baseline="0" dirty="0" smtClean="0"/>
                        <a:t> of Intercultural Studies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国文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 Human Development (</a:t>
                      </a:r>
                      <a:r>
                        <a:rPr kumimoji="1" lang="ja-JP" altLang="en-US" dirty="0" smtClean="0"/>
                        <a:t>発達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 </a:t>
                      </a:r>
                      <a:r>
                        <a:rPr kumimoji="1" lang="en-US" altLang="ja-JP" dirty="0" err="1" smtClean="0"/>
                        <a:t>Grad.School</a:t>
                      </a:r>
                      <a:r>
                        <a:rPr kumimoji="1" lang="en-US" altLang="ja-JP" dirty="0" smtClean="0"/>
                        <a:t> of Humanities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人文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 </a:t>
                      </a:r>
                      <a:r>
                        <a:rPr kumimoji="1" lang="en-US" altLang="ja-JP" dirty="0" err="1" smtClean="0"/>
                        <a:t>Grad.</a:t>
                      </a:r>
                      <a:r>
                        <a:rPr kumimoji="1" lang="en-US" altLang="ja-JP" baseline="0" dirty="0" err="1" smtClean="0"/>
                        <a:t>School</a:t>
                      </a:r>
                      <a:r>
                        <a:rPr kumimoji="1" lang="en-US" altLang="ja-JP" baseline="0" dirty="0" smtClean="0"/>
                        <a:t> of Intercultural Studies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国文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 </a:t>
                      </a:r>
                      <a:r>
                        <a:rPr kumimoji="1" lang="en-US" altLang="ja-JP" dirty="0" err="1" smtClean="0"/>
                        <a:t>Grad.</a:t>
                      </a:r>
                      <a:r>
                        <a:rPr kumimoji="1" lang="en-US" altLang="ja-JP" baseline="0" dirty="0" err="1" smtClean="0"/>
                        <a:t>School</a:t>
                      </a:r>
                      <a:r>
                        <a:rPr kumimoji="1" lang="en-US" altLang="ja-JP" baseline="0" dirty="0" smtClean="0"/>
                        <a:t> of Intercultural Studies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国文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 </a:t>
                      </a:r>
                      <a:r>
                        <a:rPr kumimoji="1" lang="en-US" altLang="ja-JP" dirty="0" err="1" smtClean="0"/>
                        <a:t>Grad.</a:t>
                      </a:r>
                      <a:r>
                        <a:rPr kumimoji="1" lang="en-US" altLang="ja-JP" baseline="0" dirty="0" err="1" smtClean="0"/>
                        <a:t>School</a:t>
                      </a:r>
                      <a:r>
                        <a:rPr kumimoji="1" lang="en-US" altLang="ja-JP" baseline="0" dirty="0" smtClean="0"/>
                        <a:t> of Intercultural Studies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国文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 </a:t>
                      </a:r>
                      <a:r>
                        <a:rPr kumimoji="1" lang="en-US" altLang="ja-JP" dirty="0" err="1" smtClean="0"/>
                        <a:t>Grad.</a:t>
                      </a:r>
                      <a:r>
                        <a:rPr kumimoji="1" lang="en-US" altLang="ja-JP" baseline="0" dirty="0" err="1" smtClean="0"/>
                        <a:t>School</a:t>
                      </a:r>
                      <a:r>
                        <a:rPr kumimoji="1" lang="en-US" altLang="ja-JP" baseline="0" dirty="0" smtClean="0"/>
                        <a:t> of Intercultural Studies (</a:t>
                      </a:r>
                      <a:r>
                        <a:rPr kumimoji="1" lang="ja-JP" altLang="en-US" baseline="0" dirty="0" smtClean="0"/>
                        <a:t>国文</a:t>
                      </a:r>
                      <a:r>
                        <a:rPr kumimoji="1" lang="en-US" altLang="ja-JP" baseline="0" dirty="0" smtClean="0"/>
                        <a:t>) </a:t>
                      </a:r>
                      <a:r>
                        <a:rPr kumimoji="1" lang="en-US" altLang="ja-JP" baseline="0" dirty="0" smtClean="0">
                          <a:solidFill>
                            <a:srgbClr val="0070C0"/>
                          </a:solidFill>
                        </a:rPr>
                        <a:t>&lt;Erasmus+&gt;</a:t>
                      </a:r>
                      <a:endParaRPr kumimoji="1" lang="ja-JP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From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Grad.School</a:t>
                      </a:r>
                      <a:r>
                        <a:rPr kumimoji="1" lang="en-US" altLang="ja-JP" baseline="0" dirty="0" smtClean="0"/>
                        <a:t> of Humanities (</a:t>
                      </a:r>
                      <a:r>
                        <a:rPr kumimoji="1" lang="ja-JP" altLang="en-US" baseline="0" dirty="0" smtClean="0"/>
                        <a:t>人文</a:t>
                      </a:r>
                      <a:r>
                        <a:rPr kumimoji="1" lang="en-US" altLang="ja-JP" baseline="0" dirty="0" smtClean="0"/>
                        <a:t>) </a:t>
                      </a:r>
                      <a:r>
                        <a:rPr kumimoji="1" lang="en-US" altLang="ja-JP" baseline="0" dirty="0" smtClean="0">
                          <a:solidFill>
                            <a:srgbClr val="0070C0"/>
                          </a:solidFill>
                        </a:rPr>
                        <a:t>&lt;Erasmus+&gt;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</a:t>
                      </a:r>
                    </a:p>
                    <a:p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 </a:t>
                      </a:r>
                      <a:r>
                        <a:rPr kumimoji="1" lang="en-US" altLang="ja-JP" dirty="0" err="1" smtClean="0"/>
                        <a:t>Grad.School</a:t>
                      </a:r>
                      <a:r>
                        <a:rPr kumimoji="1" lang="en-US" altLang="ja-JP" dirty="0" smtClean="0"/>
                        <a:t> of Humanities (</a:t>
                      </a:r>
                      <a:r>
                        <a:rPr kumimoji="1" lang="ja-JP" altLang="en-US" dirty="0" smtClean="0"/>
                        <a:t>人文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rgbClr val="0070C0"/>
                          </a:solidFill>
                        </a:rPr>
                        <a:t>&lt;Erasmus+&gt;</a:t>
                      </a:r>
                      <a:endParaRPr kumimoji="1" lang="ja-JP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 </a:t>
                      </a:r>
                      <a:r>
                        <a:rPr kumimoji="1" lang="en-US" altLang="ja-JP" dirty="0" err="1" smtClean="0"/>
                        <a:t>yr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67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68313" y="476250"/>
            <a:ext cx="8229600" cy="865188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altLang="ja-JP" sz="5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Nomination &amp; Application</a:t>
            </a:r>
            <a:endParaRPr lang="ja-JP" altLang="en-US" sz="54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71550" y="4005263"/>
            <a:ext cx="40386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ja-JP" altLang="en-US" sz="2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altLang="ja-JP" sz="2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8313" y="1689580"/>
            <a:ext cx="10695873" cy="4824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endParaRPr lang="en-US" altLang="ja-JP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ja-JP" sz="44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Deadline</a:t>
            </a:r>
            <a:endParaRPr lang="en-US" altLang="ja-JP" sz="4400" b="1" dirty="0" smtClean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ja-JP" sz="32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 for </a:t>
            </a:r>
            <a:r>
              <a:rPr lang="en-US" altLang="ja-JP" sz="60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Fall</a:t>
            </a:r>
            <a:r>
              <a:rPr lang="en-US" altLang="ja-JP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(1 Oct)</a:t>
            </a:r>
            <a:r>
              <a:rPr lang="ja-JP" altLang="en-US" sz="44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：</a:t>
            </a:r>
            <a:r>
              <a:rPr lang="ja-JP" altLang="en-US" sz="44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１</a:t>
            </a:r>
            <a:r>
              <a:rPr lang="en-US" altLang="ja-JP" sz="44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May</a:t>
            </a:r>
            <a:endParaRPr lang="ja-JP" altLang="en-US" sz="4400" b="1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ja-JP" altLang="en-US" sz="44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　</a:t>
            </a:r>
            <a:r>
              <a:rPr lang="en-US" altLang="ja-JP" sz="32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for </a:t>
            </a:r>
            <a:r>
              <a:rPr lang="en-US" altLang="ja-JP" sz="6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Spring</a:t>
            </a:r>
            <a:r>
              <a:rPr lang="en-US" altLang="ja-JP" sz="32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(1 Apr)</a:t>
            </a:r>
            <a:r>
              <a:rPr lang="ja-JP" altLang="en-US" sz="44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：</a:t>
            </a:r>
            <a:r>
              <a:rPr lang="en-US" altLang="ja-JP" sz="44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1 November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ja-JP" sz="28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Send Application form &amp; supporting documents by email</a:t>
            </a:r>
            <a:endParaRPr lang="ja-JP" alt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ja-JP" altLang="en-US" sz="2100" b="1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239406" y="263831"/>
            <a:ext cx="7967662" cy="78740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Scholarship for Exchange students</a:t>
            </a:r>
            <a:endParaRPr lang="ja-JP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06138"/>
              </p:ext>
            </p:extLst>
          </p:nvPr>
        </p:nvGraphicFramePr>
        <p:xfrm>
          <a:off x="562282" y="924231"/>
          <a:ext cx="9091169" cy="5462933"/>
        </p:xfrm>
        <a:graphic>
          <a:graphicData uri="http://schemas.openxmlformats.org/drawingml/2006/table">
            <a:tbl>
              <a:tblPr/>
              <a:tblGrid>
                <a:gridCol w="1581442"/>
                <a:gridCol w="2609125"/>
                <a:gridCol w="2629187"/>
                <a:gridCol w="2271415"/>
              </a:tblGrid>
              <a:tr h="7767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JASSO</a:t>
                      </a:r>
                      <a:endParaRPr kumimoji="1" lang="ja-JP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HUMAP</a:t>
                      </a:r>
                      <a:endParaRPr kumimoji="1" lang="ja-JP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Kobe University Fund</a:t>
                      </a: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285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Eligibility/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Duration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-full-time undergraduate/ graduate exchange students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-1 semester or 1 academic year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-GPA 2.30/ 3.00 or above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 </a:t>
                      </a: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-full-time undergraduate/ graduate exchange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-6 months to 1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-students from HUMAP member universities of Asia-Pacific region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-full-time undergraduate/ graduate exchange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-1 semester or 1 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academic 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Number of recipients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Depends on 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55 students (2016)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Depends on 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 students (2016)</a:t>
                      </a:r>
                      <a:endParaRPr kumimoji="1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Depends on year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70 students (2016)</a:t>
                      </a: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020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Stipend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¥80,000/month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(up to 12 months)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¥80,000/month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(6 to 12 months)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¥250,000/semester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(¥500,000 for 2 semesters)</a:t>
                      </a:r>
                      <a:endParaRPr kumimoji="1" lang="en-US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171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Application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Please inquire to your home university International Office for the application process.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Please inquire to your home university International Office for the application process.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No application forms are required. Selection and allocation result will be informed to your home university International office.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5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247717" y="304593"/>
            <a:ext cx="9124883" cy="57655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Scholarship for Privately Financed students</a:t>
            </a:r>
            <a:endParaRPr lang="ja-JP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49377"/>
              </p:ext>
            </p:extLst>
          </p:nvPr>
        </p:nvGraphicFramePr>
        <p:xfrm>
          <a:off x="578905" y="2194655"/>
          <a:ext cx="9813602" cy="4347377"/>
        </p:xfrm>
        <a:graphic>
          <a:graphicData uri="http://schemas.openxmlformats.org/drawingml/2006/table">
            <a:tbl>
              <a:tblPr/>
              <a:tblGrid>
                <a:gridCol w="1707113"/>
                <a:gridCol w="2816460"/>
                <a:gridCol w="2838116"/>
                <a:gridCol w="2451913"/>
              </a:tblGrid>
              <a:tr h="7767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JASSO</a:t>
                      </a:r>
                      <a:endParaRPr kumimoji="1" lang="ja-JP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Kobe University Fund</a:t>
                      </a: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Others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(67 scholarships in 2015)</a:t>
                      </a:r>
                      <a:endParaRPr kumimoji="1" lang="en-US" altLang="ja-JP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285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Eligibility/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Duration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-full-time undergraduate/  graduate students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-1 semester or 1 academic year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-full-time undergraduate/ graduate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- 1 academic year</a:t>
                      </a: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Depends on scholarships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-full-time undergraduate/ graduate students/ research students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- 1 academic year/ shortest period until completion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Number of recipients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Depends on 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42 students (2015)</a:t>
                      </a:r>
                      <a:endParaRPr kumimoji="1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Depends on year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18 students (2015)</a:t>
                      </a: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Depends on year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195 students (2015)</a:t>
                      </a: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020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Stipend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¥48,000/month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(up to 12 months)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¥30,000/month</a:t>
                      </a: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ECFF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699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Depends on scholarships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ECF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¥30,000 to ¥180,000  /month</a:t>
                      </a:r>
                    </a:p>
                  </a:txBody>
                  <a:tcPr marL="91429" marR="91429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47718" y="999822"/>
            <a:ext cx="9293324" cy="1194833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Scholarships </a:t>
            </a:r>
            <a:r>
              <a:rPr lang="en-US" altLang="ja-JP" dirty="0">
                <a:solidFill>
                  <a:schemeClr val="tx1"/>
                </a:solidFill>
              </a:rPr>
              <a:t>are available to privately financed students (excluding Foreign </a:t>
            </a:r>
            <a:r>
              <a:rPr lang="en-US" altLang="ja-JP" dirty="0" smtClean="0">
                <a:solidFill>
                  <a:schemeClr val="tx1"/>
                </a:solidFill>
              </a:rPr>
              <a:t>Government </a:t>
            </a:r>
            <a:r>
              <a:rPr lang="en-US" altLang="ja-JP" dirty="0">
                <a:solidFill>
                  <a:schemeClr val="tx1"/>
                </a:solidFill>
              </a:rPr>
              <a:t>Scholarship Students). Selection for awards is based on </a:t>
            </a:r>
            <a:r>
              <a:rPr lang="en-US" altLang="ja-JP" dirty="0" smtClean="0">
                <a:solidFill>
                  <a:schemeClr val="tx1"/>
                </a:solidFill>
              </a:rPr>
              <a:t>academic record, character, and other factors. About 30.5</a:t>
            </a:r>
            <a:r>
              <a:rPr lang="en-US" altLang="ja-JP" dirty="0">
                <a:solidFill>
                  <a:schemeClr val="tx1"/>
                </a:solidFill>
              </a:rPr>
              <a:t>% privately financed students </a:t>
            </a:r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full-time undergraduate</a:t>
            </a: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/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graduate </a:t>
            </a: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students / research students </a:t>
            </a:r>
            <a:r>
              <a:rPr lang="en-US" altLang="ja-JP" dirty="0" smtClean="0">
                <a:solidFill>
                  <a:schemeClr val="tx1"/>
                </a:solidFill>
              </a:rPr>
              <a:t>excluding </a:t>
            </a:r>
            <a:r>
              <a:rPr lang="en-US" altLang="ja-JP" dirty="0">
                <a:solidFill>
                  <a:schemeClr val="tx1"/>
                </a:solidFill>
              </a:rPr>
              <a:t>Foreign </a:t>
            </a:r>
            <a:r>
              <a:rPr lang="en-US" altLang="ja-JP" dirty="0" smtClean="0">
                <a:solidFill>
                  <a:schemeClr val="tx1"/>
                </a:solidFill>
              </a:rPr>
              <a:t>Government </a:t>
            </a:r>
            <a:r>
              <a:rPr lang="en-US" altLang="ja-JP" dirty="0">
                <a:solidFill>
                  <a:schemeClr val="tx1"/>
                </a:solidFill>
              </a:rPr>
              <a:t>Scholarship </a:t>
            </a:r>
            <a:r>
              <a:rPr lang="en-US" altLang="ja-JP" dirty="0" smtClean="0">
                <a:solidFill>
                  <a:schemeClr val="tx1"/>
                </a:solidFill>
              </a:rPr>
              <a:t>Students) were awarded scholarships in 2015.</a:t>
            </a:r>
            <a:endParaRPr lang="ja-JP" alt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6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020" y="104139"/>
            <a:ext cx="3280711" cy="775063"/>
          </a:xfrm>
        </p:spPr>
        <p:txBody>
          <a:bodyPr/>
          <a:lstStyle/>
          <a:p>
            <a:r>
              <a:rPr kumimoji="1" lang="en-US" altLang="ja-JP" dirty="0" smtClean="0"/>
              <a:t>Costs of Living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7688"/>
              </p:ext>
            </p:extLst>
          </p:nvPr>
        </p:nvGraphicFramePr>
        <p:xfrm>
          <a:off x="313020" y="769648"/>
          <a:ext cx="11663080" cy="569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7460"/>
                <a:gridCol w="8725620"/>
              </a:tblGrid>
              <a:tr h="1809929">
                <a:tc>
                  <a:txBody>
                    <a:bodyPr/>
                    <a:lstStyle/>
                    <a:p>
                      <a:r>
                        <a:rPr kumimoji="1" lang="en-US" altLang="ja-JP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Tuition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r>
                        <a:rPr kumimoji="1" lang="en-US" altLang="ja-JP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Exchange Students</a:t>
                      </a:r>
                    </a:p>
                    <a:p>
                      <a:r>
                        <a:rPr kumimoji="1" lang="en-US" altLang="ja-JP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for Kobe University (Based on the agreement, the students will pay regular annual tuition to their home universities.)</a:t>
                      </a:r>
                    </a:p>
                    <a:p>
                      <a:r>
                        <a:rPr lang="ja-JP" altLang="en-US" sz="1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●</a:t>
                      </a:r>
                      <a:r>
                        <a:rPr lang="en-US" altLang="ja-JP" sz="1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privately financed students (excluding Foreign Government Scholarship Students)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kumimoji="1" lang="en-US" altLang="ja-JP" sz="14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Tuition(for </a:t>
                      </a:r>
                      <a:r>
                        <a:rPr lang="en-US" altLang="ja-JP" sz="1400" b="0" dirty="0" smtClean="0">
                          <a:solidFill>
                            <a:schemeClr val="bg1"/>
                          </a:solidFill>
                          <a:latin typeface="+mj-lt"/>
                          <a:ea typeface="ＭＳ Ｐゴシック" panose="020B0600070205080204" pitchFamily="50" charset="-128"/>
                        </a:rPr>
                        <a:t>full-time undergraduate/ graduate students)</a:t>
                      </a:r>
                      <a:r>
                        <a:rPr kumimoji="1" lang="en-US" altLang="ja-JP" sz="14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:535,800 yen (per annum)  </a:t>
                      </a:r>
                    </a:p>
                    <a:p>
                      <a:r>
                        <a:rPr kumimoji="1" lang="en-US" altLang="ja-JP" sz="14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F</a:t>
                      </a:r>
                      <a:r>
                        <a:rPr kumimoji="1" lang="en-US" altLang="ja-JP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ull-time undergraduate and graduate students can apply for exemption of tuition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 every semester. 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  <a:endParaRPr kumimoji="1" lang="en-US" altLang="ja-JP" sz="1400" b="0" kern="1200" baseline="0" dirty="0" smtClean="0">
                        <a:solidFill>
                          <a:schemeClr val="bg1"/>
                        </a:solidFill>
                        <a:latin typeface="+mn-lt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　　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About 98% applicants were granted the exemption of the entire or half of the tuition </a:t>
                      </a:r>
                      <a:endParaRPr kumimoji="1" lang="en-US" altLang="ja-JP" sz="1400" b="0" baseline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Tuition(for research</a:t>
                      </a:r>
                      <a:r>
                        <a:rPr lang="en-US" altLang="ja-JP" sz="1400" b="0" dirty="0" smtClean="0">
                          <a:solidFill>
                            <a:schemeClr val="bg1"/>
                          </a:solidFill>
                          <a:latin typeface="+mj-lt"/>
                          <a:ea typeface="ＭＳ Ｐゴシック" panose="020B0600070205080204" pitchFamily="50" charset="-128"/>
                        </a:rPr>
                        <a:t> students)</a:t>
                      </a:r>
                      <a:r>
                        <a:rPr kumimoji="1" lang="en-US" altLang="ja-JP" sz="14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:29,700 yen (per month)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9176">
                <a:tc>
                  <a:txBody>
                    <a:bodyPr/>
                    <a:lstStyle/>
                    <a:p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Undergraduate courses: 50,000 yen/year (1,887 PLN)</a:t>
                      </a:r>
                      <a:r>
                        <a:rPr lang="en-US" altLang="ja-JP" sz="1400" dirty="0" smtClean="0"/>
                        <a:t/>
                      </a:r>
                      <a:br>
                        <a:rPr lang="en-US" altLang="ja-JP" sz="1400" dirty="0" smtClean="0"/>
                      </a:br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Japanese Language Courses: 30,000 yen/year (1,132 PLN)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9515">
                <a:tc>
                  <a:txBody>
                    <a:bodyPr/>
                    <a:lstStyle/>
                    <a:p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Accommodation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5,900 yen~37,300 yen/ month (223-1,407</a:t>
                      </a:r>
                      <a:r>
                        <a:rPr kumimoji="1" lang="en-US" altLang="ja-JP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PLN)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509176">
                <a:tc>
                  <a:txBody>
                    <a:bodyPr/>
                    <a:lstStyle/>
                    <a:p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&amp; Living expense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Approximately 30,000 yen/ month (1,132</a:t>
                      </a:r>
                      <a:r>
                        <a:rPr kumimoji="1" lang="en-US" altLang="ja-JP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PLN)</a:t>
                      </a:r>
                      <a:r>
                        <a:rPr lang="en-US" altLang="ja-JP" sz="1400" dirty="0" smtClean="0"/>
                        <a:t/>
                      </a:r>
                      <a:br>
                        <a:rPr lang="en-US" altLang="ja-JP" sz="1400" dirty="0" smtClean="0"/>
                      </a:br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depends greatly on each student's living environment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95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Utility (Electricity, Gas, Water)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Approximately 20,000 yen/ month (755 PLN)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95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Cell Telephone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Approximately 5,000 yen (189 PLN)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54970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Transportation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Fee from International Residence: approximately 21,920 yen/ month (827</a:t>
                      </a:r>
                      <a:r>
                        <a:rPr kumimoji="1" lang="en-US" altLang="ja-JP" sz="1400" baseline="0" dirty="0" smtClean="0"/>
                        <a:t> PLN)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Fee from </a:t>
                      </a:r>
                      <a:r>
                        <a:rPr kumimoji="1" lang="en-US" altLang="ja-JP" sz="1400" dirty="0" err="1" smtClean="0"/>
                        <a:t>Hakuo</a:t>
                      </a:r>
                      <a:r>
                        <a:rPr kumimoji="1" lang="en-US" altLang="ja-JP" sz="1400" dirty="0" smtClean="0"/>
                        <a:t> Dormitory: approximately 15,310 yen/month (578 PLN)</a:t>
                      </a:r>
                    </a:p>
                  </a:txBody>
                  <a:tcPr/>
                </a:tc>
              </a:tr>
              <a:tr h="736309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Insurance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National Health Insurance:</a:t>
                      </a:r>
                      <a:r>
                        <a:rPr kumimoji="1" lang="ja-JP" altLang="en-US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Approximately 1,700 yen/ month (64 PLN)</a:t>
                      </a:r>
                    </a:p>
                    <a:p>
                      <a:r>
                        <a:rPr kumimoji="1" lang="en-US" altLang="ja-JP" sz="1400" dirty="0" smtClean="0"/>
                        <a:t>Personal Accident Insurance for Students Pursuing Education and Research (PAS): 1,000 yen/ 6months - 1year (38 PLN)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5281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Others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10,000 yen (377 PLN)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4171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Total: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minimum 100,000 yen~/month (3,774</a:t>
                      </a:r>
                      <a:r>
                        <a:rPr kumimoji="1" lang="en-US" altLang="ja-JP" sz="1400" baseline="0" dirty="0" smtClean="0"/>
                        <a:t> PLN)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7539321" y="368326"/>
            <a:ext cx="1845980" cy="4038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1600" dirty="0"/>
              <a:t>1 PLN = </a:t>
            </a:r>
            <a:r>
              <a:rPr lang="en-US" altLang="ja-JP" sz="1600" dirty="0" smtClean="0"/>
              <a:t>26.5 yen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7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</TotalTime>
  <Words>1717</Words>
  <Application>Microsoft Office PowerPoint</Application>
  <PresentationFormat>ワイド画面</PresentationFormat>
  <Paragraphs>349</Paragraphs>
  <Slides>13</Slides>
  <Notes>3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Ｐゴシック</vt:lpstr>
      <vt:lpstr>メイリオ</vt:lpstr>
      <vt:lpstr>Arial</vt:lpstr>
      <vt:lpstr>Calibri</vt:lpstr>
      <vt:lpstr>Trebuchet MS</vt:lpstr>
      <vt:lpstr>Wingdings</vt:lpstr>
      <vt:lpstr>Wingdings 3</vt:lpstr>
      <vt:lpstr>ファセット</vt:lpstr>
      <vt:lpstr>Introduction of Services in International Exchange Division</vt:lpstr>
      <vt:lpstr>Organization &amp; Responsibilities of International Exchange Division</vt:lpstr>
      <vt:lpstr>PowerPoint プレゼンテーション</vt:lpstr>
      <vt:lpstr>PowerPoint プレゼンテーション</vt:lpstr>
      <vt:lpstr>Exchanges between JD and KU</vt:lpstr>
      <vt:lpstr>PowerPoint プレゼンテーション</vt:lpstr>
      <vt:lpstr>PowerPoint プレゼンテーション</vt:lpstr>
      <vt:lpstr>PowerPoint プレゼンテーション</vt:lpstr>
      <vt:lpstr>Costs of Living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神戸大学海外留学フェア</dc:title>
  <dc:creator>後藤</dc:creator>
  <cp:lastModifiedBy>後藤</cp:lastModifiedBy>
  <cp:revision>177</cp:revision>
  <cp:lastPrinted>2016-09-05T23:34:36Z</cp:lastPrinted>
  <dcterms:created xsi:type="dcterms:W3CDTF">2015-09-11T05:51:38Z</dcterms:created>
  <dcterms:modified xsi:type="dcterms:W3CDTF">2016-09-05T23:34:37Z</dcterms:modified>
</cp:coreProperties>
</file>